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70" r:id="rId7"/>
    <p:sldId id="271" r:id="rId8"/>
    <p:sldId id="263" r:id="rId9"/>
    <p:sldId id="272"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E9F655-C14E-441A-9769-005BA9EC0E3E}" v="1" dt="2022-11-16T14:59:10.930"/>
    <p1510:client id="{634F5824-8FC5-4066-901A-B6EC93DA01C2}" v="2" dt="2022-11-15T21:02:08.6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126"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1E700B27-DE4C-4B9E-BB11-B9027034A00F}" type="datetimeFigureOut">
              <a:rPr lang="en-US" dirty="0"/>
              <a:pPr/>
              <a:t>11/14/2022</a:t>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C51FCE-E4BB-4680-8E50-3C0E348D2609}" type="datetimeFigureOut">
              <a:rPr lang="en-US" dirty="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AA073D-A903-47F8-8D16-77642FB0DF1F}" type="datetimeFigureOut">
              <a:rPr lang="en-US" dirty="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91FA40-626B-4CA1-85D0-7A9016E395BA}" type="datetimeFigureOut">
              <a:rPr lang="en-US" dirty="0"/>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F425EA-B9DC-48A7-991E-9A82573B1B21}" type="datetimeFigureOut">
              <a:rPr lang="en-US" dirty="0"/>
              <a:t>11/14/2022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CB97F8-6CEB-469B-AFCC-889F2A2B1D5A}" type="datetimeFigureOut">
              <a:rPr lang="en-US" dirty="0"/>
              <a:t>11/14/2022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9179F-009E-4FA5-B091-7EBB82A185BD}" type="datetimeFigureOut">
              <a:rPr lang="en-US" dirty="0"/>
              <a:t>11/14/2022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665CEB-0076-4E37-B880-BCEA9784DE0A}" type="datetimeFigureOut">
              <a:rPr lang="en-US" dirty="0"/>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149E5E-3896-4118-99A7-7B85668F1C5E}" type="datetimeFigureOut">
              <a:rPr lang="en-US" dirty="0"/>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0F4739-9812-4A9F-890D-2AD6BA5F6EE8}" type="datetimeFigureOut">
              <a:rPr lang="en-US" dirty="0"/>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8845AC5-A3F8-44AA-BA8F-596CDCC976D3}" type="datetimeFigureOut">
              <a:rPr lang="en-US" dirty="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873B183-A821-4095-A363-9EC968635539}" type="datetimeFigureOut">
              <a:rPr lang="en-US" dirty="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4D01B4-0AA5-45E6-B2E6-5FA4078AEBCF}" type="datetimeFigureOut">
              <a:rPr lang="en-US" dirty="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147335C-0450-40D7-8612-B3203BED4F28}" type="datetimeFigureOut">
              <a:rPr lang="en-US" dirty="0"/>
              <a:t>11/14/2022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246A105-2A1C-4284-B4EA-07CF89B1A393}" type="datetimeFigureOut">
              <a:rPr lang="en-US" dirty="0"/>
              <a:t>11/14/2022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DBE609-F3F2-45E6-BD6A-E03A8C86C1AE}" type="datetimeFigureOut">
              <a:rPr lang="en-US" dirty="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24AD68-089C-4467-A8F3-EA2BBCA6B44E}" type="datetimeFigureOut">
              <a:rPr lang="en-US" dirty="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7E0D914D-B099-4142-A885-11F276715148}" type="datetimeFigureOut">
              <a:rPr lang="en-US" dirty="0"/>
              <a:t>11/14/2022</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2DA33-0AEE-4B3A-890D-A1C0158D4100}"/>
              </a:ext>
            </a:extLst>
          </p:cNvPr>
          <p:cNvSpPr>
            <a:spLocks noGrp="1"/>
          </p:cNvSpPr>
          <p:nvPr>
            <p:ph type="ctrTitle"/>
          </p:nvPr>
        </p:nvSpPr>
        <p:spPr>
          <a:xfrm>
            <a:off x="8160773" y="1113062"/>
            <a:ext cx="3382297" cy="3281957"/>
          </a:xfrm>
        </p:spPr>
        <p:txBody>
          <a:bodyPr>
            <a:normAutofit fontScale="90000"/>
          </a:bodyPr>
          <a:lstStyle/>
          <a:p>
            <a:r>
              <a:rPr lang="en-US" dirty="0"/>
              <a:t>Exploring the Universe</a:t>
            </a:r>
            <a:br>
              <a:rPr lang="en-US" dirty="0"/>
            </a:br>
            <a:r>
              <a:rPr lang="en-US" dirty="0"/>
              <a:t>Day 3</a:t>
            </a:r>
          </a:p>
        </p:txBody>
      </p:sp>
      <p:sp>
        <p:nvSpPr>
          <p:cNvPr id="7" name="Subtitle 6">
            <a:extLst>
              <a:ext uri="{FF2B5EF4-FFF2-40B4-BE49-F238E27FC236}">
                <a16:creationId xmlns:a16="http://schemas.microsoft.com/office/drawing/2014/main" id="{63E07E0F-C088-4A30-AF82-6774903667D1}"/>
              </a:ext>
            </a:extLst>
          </p:cNvPr>
          <p:cNvSpPr>
            <a:spLocks noGrp="1"/>
          </p:cNvSpPr>
          <p:nvPr>
            <p:ph type="subTitle" idx="1"/>
          </p:nvPr>
        </p:nvSpPr>
        <p:spPr/>
        <p:txBody>
          <a:bodyPr/>
          <a:lstStyle/>
          <a:p>
            <a:endParaRPr lang="en-US"/>
          </a:p>
        </p:txBody>
      </p:sp>
      <p:pic>
        <p:nvPicPr>
          <p:cNvPr id="3" name="Picture 2">
            <a:extLst>
              <a:ext uri="{FF2B5EF4-FFF2-40B4-BE49-F238E27FC236}">
                <a16:creationId xmlns:a16="http://schemas.microsoft.com/office/drawing/2014/main" id="{3AC836D0-22F8-3B29-FF03-A6F979F99820}"/>
              </a:ext>
            </a:extLst>
          </p:cNvPr>
          <p:cNvPicPr>
            <a:picLocks noChangeAspect="1"/>
          </p:cNvPicPr>
          <p:nvPr/>
        </p:nvPicPr>
        <p:blipFill>
          <a:blip r:embed="rId2"/>
          <a:stretch>
            <a:fillRect/>
          </a:stretch>
        </p:blipFill>
        <p:spPr>
          <a:xfrm>
            <a:off x="928847" y="1240346"/>
            <a:ext cx="6937849" cy="4377307"/>
          </a:xfrm>
          <a:prstGeom prst="rect">
            <a:avLst/>
          </a:prstGeom>
        </p:spPr>
      </p:pic>
    </p:spTree>
    <p:extLst>
      <p:ext uri="{BB962C8B-B14F-4D97-AF65-F5344CB8AC3E}">
        <p14:creationId xmlns:p14="http://schemas.microsoft.com/office/powerpoint/2010/main" val="4105873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1FC17-CFB6-4D9E-B2DD-95295542E170}"/>
              </a:ext>
            </a:extLst>
          </p:cNvPr>
          <p:cNvSpPr>
            <a:spLocks noGrp="1"/>
          </p:cNvSpPr>
          <p:nvPr>
            <p:ph type="ctrTitle"/>
          </p:nvPr>
        </p:nvSpPr>
        <p:spPr>
          <a:xfrm>
            <a:off x="701950" y="648437"/>
            <a:ext cx="1328186" cy="618300"/>
          </a:xfrm>
        </p:spPr>
        <p:txBody>
          <a:bodyPr/>
          <a:lstStyle/>
          <a:p>
            <a:r>
              <a:rPr lang="en-US" dirty="0"/>
              <a:t>DQ</a:t>
            </a:r>
          </a:p>
        </p:txBody>
      </p:sp>
      <p:sp>
        <p:nvSpPr>
          <p:cNvPr id="6" name="TextBox 5">
            <a:extLst>
              <a:ext uri="{FF2B5EF4-FFF2-40B4-BE49-F238E27FC236}">
                <a16:creationId xmlns:a16="http://schemas.microsoft.com/office/drawing/2014/main" id="{146574DE-FEAC-48DA-8DA6-A1982B7A4163}"/>
              </a:ext>
            </a:extLst>
          </p:cNvPr>
          <p:cNvSpPr txBox="1"/>
          <p:nvPr/>
        </p:nvSpPr>
        <p:spPr>
          <a:xfrm>
            <a:off x="639098" y="6006517"/>
            <a:ext cx="1005144" cy="369332"/>
          </a:xfrm>
          <a:prstGeom prst="rect">
            <a:avLst/>
          </a:prstGeom>
          <a:noFill/>
        </p:spPr>
        <p:txBody>
          <a:bodyPr wrap="square" rtlCol="0">
            <a:spAutoFit/>
          </a:bodyPr>
          <a:lstStyle/>
          <a:p>
            <a:r>
              <a:rPr lang="en-US" dirty="0"/>
              <a:t>8ESS1.1</a:t>
            </a:r>
          </a:p>
        </p:txBody>
      </p:sp>
      <p:sp>
        <p:nvSpPr>
          <p:cNvPr id="10" name="Rectangle 9">
            <a:extLst>
              <a:ext uri="{FF2B5EF4-FFF2-40B4-BE49-F238E27FC236}">
                <a16:creationId xmlns:a16="http://schemas.microsoft.com/office/drawing/2014/main" id="{D7C92716-C78A-4F65-AE5E-924AECE9930D}"/>
              </a:ext>
            </a:extLst>
          </p:cNvPr>
          <p:cNvSpPr/>
          <p:nvPr/>
        </p:nvSpPr>
        <p:spPr>
          <a:xfrm>
            <a:off x="2030135" y="931805"/>
            <a:ext cx="8103765" cy="669863"/>
          </a:xfrm>
          <a:prstGeom prst="rect">
            <a:avLst/>
          </a:prstGeom>
        </p:spPr>
        <p:txBody>
          <a:bodyPr wrap="square">
            <a:spAutoFit/>
          </a:bodyPr>
          <a:lstStyle/>
          <a:p>
            <a:pPr>
              <a:lnSpc>
                <a:spcPct val="107000"/>
              </a:lnSpc>
            </a:pPr>
            <a:r>
              <a:rPr lang="en-US" dirty="0">
                <a:solidFill>
                  <a:schemeClr val="bg1"/>
                </a:solidFill>
              </a:rPr>
              <a:t>The following diagrams show stages of the universe’s formation per the Big Bang Theory.</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a:extLst>
              <a:ext uri="{FF2B5EF4-FFF2-40B4-BE49-F238E27FC236}">
                <a16:creationId xmlns:a16="http://schemas.microsoft.com/office/drawing/2014/main" id="{0EBE99D8-8936-47CF-B841-F5BEF728C265}"/>
              </a:ext>
            </a:extLst>
          </p:cNvPr>
          <p:cNvPicPr>
            <a:picLocks noChangeAspect="1"/>
          </p:cNvPicPr>
          <p:nvPr/>
        </p:nvPicPr>
        <p:blipFill>
          <a:blip r:embed="rId2"/>
          <a:stretch>
            <a:fillRect/>
          </a:stretch>
        </p:blipFill>
        <p:spPr>
          <a:xfrm>
            <a:off x="2125828" y="1966908"/>
            <a:ext cx="1048603" cy="1286367"/>
          </a:xfrm>
          <a:prstGeom prst="rect">
            <a:avLst/>
          </a:prstGeom>
        </p:spPr>
      </p:pic>
      <p:pic>
        <p:nvPicPr>
          <p:cNvPr id="12" name="Picture 11">
            <a:extLst>
              <a:ext uri="{FF2B5EF4-FFF2-40B4-BE49-F238E27FC236}">
                <a16:creationId xmlns:a16="http://schemas.microsoft.com/office/drawing/2014/main" id="{FBD3D4D4-4A46-4F7E-B18F-2D4CA3224CF5}"/>
              </a:ext>
            </a:extLst>
          </p:cNvPr>
          <p:cNvPicPr>
            <a:picLocks noChangeAspect="1"/>
          </p:cNvPicPr>
          <p:nvPr/>
        </p:nvPicPr>
        <p:blipFill>
          <a:blip r:embed="rId3"/>
          <a:stretch>
            <a:fillRect/>
          </a:stretch>
        </p:blipFill>
        <p:spPr>
          <a:xfrm>
            <a:off x="4027983" y="1966908"/>
            <a:ext cx="944962" cy="1249788"/>
          </a:xfrm>
          <a:prstGeom prst="rect">
            <a:avLst/>
          </a:prstGeom>
        </p:spPr>
      </p:pic>
      <p:pic>
        <p:nvPicPr>
          <p:cNvPr id="13" name="Picture 12">
            <a:extLst>
              <a:ext uri="{FF2B5EF4-FFF2-40B4-BE49-F238E27FC236}">
                <a16:creationId xmlns:a16="http://schemas.microsoft.com/office/drawing/2014/main" id="{5605BC3A-CB07-43A4-9721-3DCFC76C7F23}"/>
              </a:ext>
            </a:extLst>
          </p:cNvPr>
          <p:cNvPicPr>
            <a:picLocks noChangeAspect="1"/>
          </p:cNvPicPr>
          <p:nvPr/>
        </p:nvPicPr>
        <p:blipFill>
          <a:blip r:embed="rId4"/>
          <a:stretch>
            <a:fillRect/>
          </a:stretch>
        </p:blipFill>
        <p:spPr>
          <a:xfrm>
            <a:off x="5671777" y="1966908"/>
            <a:ext cx="1079086" cy="1231499"/>
          </a:xfrm>
          <a:prstGeom prst="rect">
            <a:avLst/>
          </a:prstGeom>
        </p:spPr>
      </p:pic>
      <p:sp>
        <p:nvSpPr>
          <p:cNvPr id="14" name="TextBox 13">
            <a:extLst>
              <a:ext uri="{FF2B5EF4-FFF2-40B4-BE49-F238E27FC236}">
                <a16:creationId xmlns:a16="http://schemas.microsoft.com/office/drawing/2014/main" id="{156B0247-867D-4C82-92FB-CC5A6331652C}"/>
              </a:ext>
            </a:extLst>
          </p:cNvPr>
          <p:cNvSpPr txBox="1"/>
          <p:nvPr/>
        </p:nvSpPr>
        <p:spPr>
          <a:xfrm>
            <a:off x="2189887" y="1614138"/>
            <a:ext cx="1074497" cy="369332"/>
          </a:xfrm>
          <a:prstGeom prst="rect">
            <a:avLst/>
          </a:prstGeom>
          <a:noFill/>
        </p:spPr>
        <p:txBody>
          <a:bodyPr wrap="square" rtlCol="0">
            <a:spAutoFit/>
          </a:bodyPr>
          <a:lstStyle/>
          <a:p>
            <a:r>
              <a:rPr lang="en-US" dirty="0">
                <a:solidFill>
                  <a:schemeClr val="bg1"/>
                </a:solidFill>
              </a:rPr>
              <a:t>Stage 1</a:t>
            </a:r>
          </a:p>
        </p:txBody>
      </p:sp>
      <p:sp>
        <p:nvSpPr>
          <p:cNvPr id="16" name="TextBox 15">
            <a:extLst>
              <a:ext uri="{FF2B5EF4-FFF2-40B4-BE49-F238E27FC236}">
                <a16:creationId xmlns:a16="http://schemas.microsoft.com/office/drawing/2014/main" id="{AAA1FA86-23DB-4339-9CD2-6C6F890B0FB4}"/>
              </a:ext>
            </a:extLst>
          </p:cNvPr>
          <p:cNvSpPr txBox="1"/>
          <p:nvPr/>
        </p:nvSpPr>
        <p:spPr>
          <a:xfrm>
            <a:off x="3963216" y="1601668"/>
            <a:ext cx="1074497" cy="369332"/>
          </a:xfrm>
          <a:prstGeom prst="rect">
            <a:avLst/>
          </a:prstGeom>
          <a:noFill/>
        </p:spPr>
        <p:txBody>
          <a:bodyPr wrap="square" rtlCol="0">
            <a:spAutoFit/>
          </a:bodyPr>
          <a:lstStyle/>
          <a:p>
            <a:r>
              <a:rPr lang="en-US" dirty="0">
                <a:solidFill>
                  <a:schemeClr val="bg1"/>
                </a:solidFill>
              </a:rPr>
              <a:t>Stage 2</a:t>
            </a:r>
          </a:p>
        </p:txBody>
      </p:sp>
      <p:sp>
        <p:nvSpPr>
          <p:cNvPr id="17" name="TextBox 16">
            <a:extLst>
              <a:ext uri="{FF2B5EF4-FFF2-40B4-BE49-F238E27FC236}">
                <a16:creationId xmlns:a16="http://schemas.microsoft.com/office/drawing/2014/main" id="{01E80240-3C95-41C0-B082-D461A7ED1064}"/>
              </a:ext>
            </a:extLst>
          </p:cNvPr>
          <p:cNvSpPr txBox="1"/>
          <p:nvPr/>
        </p:nvSpPr>
        <p:spPr>
          <a:xfrm>
            <a:off x="5736545" y="1601920"/>
            <a:ext cx="1074497" cy="369332"/>
          </a:xfrm>
          <a:prstGeom prst="rect">
            <a:avLst/>
          </a:prstGeom>
          <a:noFill/>
        </p:spPr>
        <p:txBody>
          <a:bodyPr wrap="square" rtlCol="0">
            <a:spAutoFit/>
          </a:bodyPr>
          <a:lstStyle/>
          <a:p>
            <a:r>
              <a:rPr lang="en-US" dirty="0">
                <a:solidFill>
                  <a:schemeClr val="bg1"/>
                </a:solidFill>
              </a:rPr>
              <a:t>Stage 3</a:t>
            </a:r>
          </a:p>
        </p:txBody>
      </p:sp>
      <p:graphicFrame>
        <p:nvGraphicFramePr>
          <p:cNvPr id="18" name="Table 17">
            <a:extLst>
              <a:ext uri="{FF2B5EF4-FFF2-40B4-BE49-F238E27FC236}">
                <a16:creationId xmlns:a16="http://schemas.microsoft.com/office/drawing/2014/main" id="{FED3B05F-9F52-4D2D-86A2-9506F6A9D2A2}"/>
              </a:ext>
            </a:extLst>
          </p:cNvPr>
          <p:cNvGraphicFramePr>
            <a:graphicFrameLocks noGrp="1"/>
          </p:cNvGraphicFramePr>
          <p:nvPr>
            <p:extLst>
              <p:ext uri="{D42A27DB-BD31-4B8C-83A1-F6EECF244321}">
                <p14:modId xmlns:p14="http://schemas.microsoft.com/office/powerpoint/2010/main" val="1976160278"/>
              </p:ext>
            </p:extLst>
          </p:nvPr>
        </p:nvGraphicFramePr>
        <p:xfrm>
          <a:off x="958958" y="3305312"/>
          <a:ext cx="10531091" cy="961644"/>
        </p:xfrm>
        <a:graphic>
          <a:graphicData uri="http://schemas.openxmlformats.org/drawingml/2006/table">
            <a:tbl>
              <a:tblPr>
                <a:tableStyleId>{5C22544A-7EE6-4342-B048-85BDC9FD1C3A}</a:tableStyleId>
              </a:tblPr>
              <a:tblGrid>
                <a:gridCol w="10531091">
                  <a:extLst>
                    <a:ext uri="{9D8B030D-6E8A-4147-A177-3AD203B41FA5}">
                      <a16:colId xmlns:a16="http://schemas.microsoft.com/office/drawing/2014/main" val="1467134533"/>
                    </a:ext>
                  </a:extLst>
                </a:gridCol>
              </a:tblGrid>
              <a:tr h="0">
                <a:tc>
                  <a:txBody>
                    <a:bodyPr/>
                    <a:lstStyle/>
                    <a:p>
                      <a:pPr marL="0" marR="0" algn="l">
                        <a:lnSpc>
                          <a:spcPct val="107000"/>
                        </a:lnSpc>
                        <a:spcBef>
                          <a:spcPts val="0"/>
                        </a:spcBef>
                        <a:spcAft>
                          <a:spcPts val="0"/>
                        </a:spcAft>
                      </a:pPr>
                      <a:r>
                        <a:rPr lang="en-US" sz="2000" dirty="0">
                          <a:effectLst/>
                        </a:rPr>
                        <a:t>One supporting piece of evidence that strongly supports the Big Bang model is how wavelengths of light from galaxies moving away from our solar system (see stage three above) are observed to be...?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0" marB="0"/>
                </a:tc>
                <a:extLst>
                  <a:ext uri="{0D108BD9-81ED-4DB2-BD59-A6C34878D82A}">
                    <a16:rowId xmlns:a16="http://schemas.microsoft.com/office/drawing/2014/main" val="2996405547"/>
                  </a:ext>
                </a:extLst>
              </a:tr>
            </a:tbl>
          </a:graphicData>
        </a:graphic>
      </p:graphicFrame>
      <p:graphicFrame>
        <p:nvGraphicFramePr>
          <p:cNvPr id="20" name="Table 19">
            <a:extLst>
              <a:ext uri="{FF2B5EF4-FFF2-40B4-BE49-F238E27FC236}">
                <a16:creationId xmlns:a16="http://schemas.microsoft.com/office/drawing/2014/main" id="{926F949A-8E4D-4CB7-B1EB-24D32F9F46E9}"/>
              </a:ext>
            </a:extLst>
          </p:cNvPr>
          <p:cNvGraphicFramePr>
            <a:graphicFrameLocks noGrp="1"/>
          </p:cNvGraphicFramePr>
          <p:nvPr>
            <p:extLst>
              <p:ext uri="{D42A27DB-BD31-4B8C-83A1-F6EECF244321}">
                <p14:modId xmlns:p14="http://schemas.microsoft.com/office/powerpoint/2010/main" val="206118542"/>
              </p:ext>
            </p:extLst>
          </p:nvPr>
        </p:nvGraphicFramePr>
        <p:xfrm>
          <a:off x="2591407" y="4748324"/>
          <a:ext cx="4488902" cy="927546"/>
        </p:xfrm>
        <a:graphic>
          <a:graphicData uri="http://schemas.openxmlformats.org/drawingml/2006/table">
            <a:tbl>
              <a:tblPr firstRow="1" firstCol="1" bandRow="1">
                <a:tableStyleId>{5C22544A-7EE6-4342-B048-85BDC9FD1C3A}</a:tableStyleId>
              </a:tblPr>
              <a:tblGrid>
                <a:gridCol w="4488902">
                  <a:extLst>
                    <a:ext uri="{9D8B030D-6E8A-4147-A177-3AD203B41FA5}">
                      <a16:colId xmlns:a16="http://schemas.microsoft.com/office/drawing/2014/main" val="3094286328"/>
                    </a:ext>
                  </a:extLst>
                </a:gridCol>
              </a:tblGrid>
              <a:tr h="0">
                <a:tc>
                  <a:txBody>
                    <a:bodyPr/>
                    <a:lstStyle/>
                    <a:p>
                      <a:pPr marL="0" marR="0">
                        <a:lnSpc>
                          <a:spcPct val="107000"/>
                        </a:lnSpc>
                        <a:spcBef>
                          <a:spcPts val="0"/>
                        </a:spcBef>
                        <a:spcAft>
                          <a:spcPts val="0"/>
                        </a:spcAft>
                      </a:pPr>
                      <a:r>
                        <a:rPr lang="en-US" sz="2000" dirty="0">
                          <a:effectLst/>
                        </a:rPr>
                        <a:t>A.  longer than normal (red shift)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292525386"/>
                  </a:ext>
                </a:extLst>
              </a:tr>
              <a:tr h="0">
                <a:tc>
                  <a:txBody>
                    <a:bodyPr/>
                    <a:lstStyle/>
                    <a:p>
                      <a:pPr marL="0" marR="0">
                        <a:lnSpc>
                          <a:spcPct val="107000"/>
                        </a:lnSpc>
                        <a:spcBef>
                          <a:spcPts val="0"/>
                        </a:spcBef>
                        <a:spcAft>
                          <a:spcPts val="0"/>
                        </a:spcAft>
                      </a:pPr>
                      <a:r>
                        <a:rPr lang="en-US" sz="2000" dirty="0">
                          <a:effectLst/>
                        </a:rPr>
                        <a:t>B.  longer than normal (blue shift)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371584934"/>
                  </a:ext>
                </a:extLst>
              </a:tr>
              <a:tr h="0">
                <a:tc>
                  <a:txBody>
                    <a:bodyPr/>
                    <a:lstStyle/>
                    <a:p>
                      <a:pPr marL="0" marR="0">
                        <a:lnSpc>
                          <a:spcPct val="107000"/>
                        </a:lnSpc>
                        <a:spcBef>
                          <a:spcPts val="0"/>
                        </a:spcBef>
                        <a:spcAft>
                          <a:spcPts val="0"/>
                        </a:spcAft>
                      </a:pPr>
                      <a:r>
                        <a:rPr lang="en-US" sz="2000" dirty="0">
                          <a:effectLst/>
                        </a:rPr>
                        <a:t>C.  shorter than normal (blue shift)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803078432"/>
                  </a:ext>
                </a:extLst>
              </a:tr>
            </a:tbl>
          </a:graphicData>
        </a:graphic>
      </p:graphicFrame>
      <p:sp>
        <p:nvSpPr>
          <p:cNvPr id="21" name="Flowchart: Connector 20">
            <a:extLst>
              <a:ext uri="{FF2B5EF4-FFF2-40B4-BE49-F238E27FC236}">
                <a16:creationId xmlns:a16="http://schemas.microsoft.com/office/drawing/2014/main" id="{BB5A3C8E-CC8D-49E6-B98B-20A4445EA527}"/>
              </a:ext>
            </a:extLst>
          </p:cNvPr>
          <p:cNvSpPr/>
          <p:nvPr/>
        </p:nvSpPr>
        <p:spPr>
          <a:xfrm>
            <a:off x="2339736" y="4689756"/>
            <a:ext cx="620785" cy="380997"/>
          </a:xfrm>
          <a:prstGeom prst="flowChartConnector">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8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6C19-CD8E-46F9-BECA-152FF68C4F68}"/>
              </a:ext>
            </a:extLst>
          </p:cNvPr>
          <p:cNvSpPr>
            <a:spLocks noGrp="1"/>
          </p:cNvSpPr>
          <p:nvPr>
            <p:ph type="title"/>
          </p:nvPr>
        </p:nvSpPr>
        <p:spPr/>
        <p:txBody>
          <a:bodyPr/>
          <a:lstStyle/>
          <a:p>
            <a:r>
              <a:rPr lang="en-US" dirty="0"/>
              <a:t>Distant Galaxy Spectrums</a:t>
            </a:r>
          </a:p>
        </p:txBody>
      </p:sp>
      <p:pic>
        <p:nvPicPr>
          <p:cNvPr id="4" name="Content Placeholder 3">
            <a:extLst>
              <a:ext uri="{FF2B5EF4-FFF2-40B4-BE49-F238E27FC236}">
                <a16:creationId xmlns:a16="http://schemas.microsoft.com/office/drawing/2014/main" id="{A85767EA-1AD3-48EC-ACC5-44A9FFE40484}"/>
              </a:ext>
            </a:extLst>
          </p:cNvPr>
          <p:cNvPicPr>
            <a:picLocks noGrp="1" noChangeAspect="1"/>
          </p:cNvPicPr>
          <p:nvPr>
            <p:ph idx="1"/>
          </p:nvPr>
        </p:nvPicPr>
        <p:blipFill rotWithShape="1">
          <a:blip r:embed="rId2"/>
          <a:srcRect l="33661" t="19111" r="34911" b="7522"/>
          <a:stretch/>
        </p:blipFill>
        <p:spPr>
          <a:xfrm>
            <a:off x="4047443" y="1838130"/>
            <a:ext cx="3211774" cy="4217437"/>
          </a:xfrm>
          <a:prstGeom prst="rect">
            <a:avLst/>
          </a:prstGeom>
        </p:spPr>
      </p:pic>
      <p:pic>
        <p:nvPicPr>
          <p:cNvPr id="5" name="Picture 4">
            <a:extLst>
              <a:ext uri="{FF2B5EF4-FFF2-40B4-BE49-F238E27FC236}">
                <a16:creationId xmlns:a16="http://schemas.microsoft.com/office/drawing/2014/main" id="{B133982F-CAE8-457D-B989-9BE14297F864}"/>
              </a:ext>
            </a:extLst>
          </p:cNvPr>
          <p:cNvPicPr>
            <a:picLocks noChangeAspect="1"/>
          </p:cNvPicPr>
          <p:nvPr/>
        </p:nvPicPr>
        <p:blipFill rotWithShape="1">
          <a:blip r:embed="rId3"/>
          <a:srcRect l="34209" t="15782" r="34719" b="75494"/>
          <a:stretch/>
        </p:blipFill>
        <p:spPr>
          <a:xfrm>
            <a:off x="4047443" y="6213065"/>
            <a:ext cx="3788228" cy="598282"/>
          </a:xfrm>
          <a:prstGeom prst="rect">
            <a:avLst/>
          </a:prstGeom>
        </p:spPr>
      </p:pic>
      <p:sp>
        <p:nvSpPr>
          <p:cNvPr id="6" name="TextBox 5">
            <a:extLst>
              <a:ext uri="{FF2B5EF4-FFF2-40B4-BE49-F238E27FC236}">
                <a16:creationId xmlns:a16="http://schemas.microsoft.com/office/drawing/2014/main" id="{9F344DB8-A808-4DE4-9896-C9B8974924C0}"/>
              </a:ext>
            </a:extLst>
          </p:cNvPr>
          <p:cNvSpPr txBox="1"/>
          <p:nvPr/>
        </p:nvSpPr>
        <p:spPr>
          <a:xfrm>
            <a:off x="8154954" y="3144416"/>
            <a:ext cx="3023119" cy="2308324"/>
          </a:xfrm>
          <a:prstGeom prst="rect">
            <a:avLst/>
          </a:prstGeom>
          <a:noFill/>
        </p:spPr>
        <p:txBody>
          <a:bodyPr wrap="square" rtlCol="0">
            <a:spAutoFit/>
          </a:bodyPr>
          <a:lstStyle/>
          <a:p>
            <a:r>
              <a:rPr lang="en-US" dirty="0"/>
              <a:t>Complete this activity on the paper you picked up in class.  Don’t forget about the question on the back!</a:t>
            </a:r>
          </a:p>
          <a:p>
            <a:endParaRPr lang="en-US" dirty="0"/>
          </a:p>
          <a:p>
            <a:r>
              <a:rPr lang="en-US" dirty="0"/>
              <a:t>Turn it in when you are finished.</a:t>
            </a:r>
          </a:p>
        </p:txBody>
      </p:sp>
      <p:sp>
        <p:nvSpPr>
          <p:cNvPr id="7" name="TextBox 6">
            <a:extLst>
              <a:ext uri="{FF2B5EF4-FFF2-40B4-BE49-F238E27FC236}">
                <a16:creationId xmlns:a16="http://schemas.microsoft.com/office/drawing/2014/main" id="{1494EE07-6C43-40C8-8872-A1333A3DD1E1}"/>
              </a:ext>
            </a:extLst>
          </p:cNvPr>
          <p:cNvSpPr txBox="1"/>
          <p:nvPr/>
        </p:nvSpPr>
        <p:spPr>
          <a:xfrm>
            <a:off x="639098" y="6006517"/>
            <a:ext cx="1005144" cy="369332"/>
          </a:xfrm>
          <a:prstGeom prst="rect">
            <a:avLst/>
          </a:prstGeom>
          <a:noFill/>
        </p:spPr>
        <p:txBody>
          <a:bodyPr wrap="square" rtlCol="0">
            <a:spAutoFit/>
          </a:bodyPr>
          <a:lstStyle/>
          <a:p>
            <a:r>
              <a:rPr lang="en-US" dirty="0"/>
              <a:t>8ESS1.1</a:t>
            </a:r>
          </a:p>
        </p:txBody>
      </p:sp>
    </p:spTree>
    <p:extLst>
      <p:ext uri="{BB962C8B-B14F-4D97-AF65-F5344CB8AC3E}">
        <p14:creationId xmlns:p14="http://schemas.microsoft.com/office/powerpoint/2010/main" val="1159029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57143-BFB0-48F2-8827-259C631D976C}"/>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CDF9DBB6-101D-4D24-8037-155399225614}"/>
              </a:ext>
            </a:extLst>
          </p:cNvPr>
          <p:cNvSpPr>
            <a:spLocks noGrp="1"/>
          </p:cNvSpPr>
          <p:nvPr>
            <p:ph type="body" idx="1"/>
          </p:nvPr>
        </p:nvSpPr>
        <p:spPr>
          <a:xfrm>
            <a:off x="6764694" y="1380930"/>
            <a:ext cx="5111625" cy="4711959"/>
          </a:xfrm>
        </p:spPr>
        <p:txBody>
          <a:bodyPr>
            <a:normAutofit/>
          </a:bodyPr>
          <a:lstStyle/>
          <a:p>
            <a:r>
              <a:rPr lang="en-US" sz="3600" dirty="0"/>
              <a:t>Add this information to the evidence collection summary table.</a:t>
            </a:r>
          </a:p>
        </p:txBody>
      </p:sp>
      <p:pic>
        <p:nvPicPr>
          <p:cNvPr id="4" name="Picture 3">
            <a:extLst>
              <a:ext uri="{FF2B5EF4-FFF2-40B4-BE49-F238E27FC236}">
                <a16:creationId xmlns:a16="http://schemas.microsoft.com/office/drawing/2014/main" id="{671A6399-E589-4FE9-8B4B-8772B9C50F7D}"/>
              </a:ext>
            </a:extLst>
          </p:cNvPr>
          <p:cNvPicPr>
            <a:picLocks noChangeAspect="1"/>
          </p:cNvPicPr>
          <p:nvPr/>
        </p:nvPicPr>
        <p:blipFill rotWithShape="1">
          <a:blip r:embed="rId2"/>
          <a:srcRect l="22193" t="18911" r="23011" b="6122"/>
          <a:stretch/>
        </p:blipFill>
        <p:spPr>
          <a:xfrm>
            <a:off x="816760" y="1595534"/>
            <a:ext cx="5027414" cy="3868861"/>
          </a:xfrm>
          <a:prstGeom prst="rect">
            <a:avLst/>
          </a:prstGeom>
        </p:spPr>
      </p:pic>
      <p:sp>
        <p:nvSpPr>
          <p:cNvPr id="5" name="TextBox 4">
            <a:extLst>
              <a:ext uri="{FF2B5EF4-FFF2-40B4-BE49-F238E27FC236}">
                <a16:creationId xmlns:a16="http://schemas.microsoft.com/office/drawing/2014/main" id="{334D8BE6-0A1F-4C2E-B6CD-99559D812EA7}"/>
              </a:ext>
            </a:extLst>
          </p:cNvPr>
          <p:cNvSpPr txBox="1"/>
          <p:nvPr/>
        </p:nvSpPr>
        <p:spPr>
          <a:xfrm>
            <a:off x="639098" y="6006517"/>
            <a:ext cx="1005144" cy="369332"/>
          </a:xfrm>
          <a:prstGeom prst="rect">
            <a:avLst/>
          </a:prstGeom>
          <a:noFill/>
        </p:spPr>
        <p:txBody>
          <a:bodyPr wrap="square" rtlCol="0">
            <a:spAutoFit/>
          </a:bodyPr>
          <a:lstStyle/>
          <a:p>
            <a:r>
              <a:rPr lang="en-US" dirty="0"/>
              <a:t>8ESS1.1</a:t>
            </a:r>
          </a:p>
        </p:txBody>
      </p:sp>
    </p:spTree>
    <p:extLst>
      <p:ext uri="{BB962C8B-B14F-4D97-AF65-F5344CB8AC3E}">
        <p14:creationId xmlns:p14="http://schemas.microsoft.com/office/powerpoint/2010/main" val="3964940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C986D12-24C4-45F5-A045-6C07FCF7EE7B}"/>
              </a:ext>
            </a:extLst>
          </p:cNvPr>
          <p:cNvSpPr>
            <a:spLocks noGrp="1"/>
          </p:cNvSpPr>
          <p:nvPr>
            <p:ph type="subTitle" idx="1"/>
          </p:nvPr>
        </p:nvSpPr>
        <p:spPr>
          <a:xfrm>
            <a:off x="710339" y="717108"/>
            <a:ext cx="1999305" cy="784521"/>
          </a:xfrm>
        </p:spPr>
        <p:txBody>
          <a:bodyPr/>
          <a:lstStyle/>
          <a:p>
            <a:endParaRPr lang="en-US" dirty="0"/>
          </a:p>
        </p:txBody>
      </p:sp>
      <p:sp>
        <p:nvSpPr>
          <p:cNvPr id="5" name="TextBox 4">
            <a:extLst>
              <a:ext uri="{FF2B5EF4-FFF2-40B4-BE49-F238E27FC236}">
                <a16:creationId xmlns:a16="http://schemas.microsoft.com/office/drawing/2014/main" id="{261DD19E-472C-42A0-BF8F-63C5A7DCE477}"/>
              </a:ext>
            </a:extLst>
          </p:cNvPr>
          <p:cNvSpPr txBox="1"/>
          <p:nvPr/>
        </p:nvSpPr>
        <p:spPr>
          <a:xfrm>
            <a:off x="639098" y="6006517"/>
            <a:ext cx="1005144" cy="369332"/>
          </a:xfrm>
          <a:prstGeom prst="rect">
            <a:avLst/>
          </a:prstGeom>
          <a:noFill/>
        </p:spPr>
        <p:txBody>
          <a:bodyPr wrap="square" rtlCol="0">
            <a:spAutoFit/>
          </a:bodyPr>
          <a:lstStyle/>
          <a:p>
            <a:r>
              <a:rPr lang="en-US" dirty="0"/>
              <a:t>8ESS1.1</a:t>
            </a:r>
          </a:p>
        </p:txBody>
      </p:sp>
      <p:sp>
        <p:nvSpPr>
          <p:cNvPr id="7" name="Title 6">
            <a:extLst>
              <a:ext uri="{FF2B5EF4-FFF2-40B4-BE49-F238E27FC236}">
                <a16:creationId xmlns:a16="http://schemas.microsoft.com/office/drawing/2014/main" id="{BF6DF06D-8D1F-40E2-845F-8C5CD4E6B507}"/>
              </a:ext>
            </a:extLst>
          </p:cNvPr>
          <p:cNvSpPr>
            <a:spLocks noGrp="1"/>
          </p:cNvSpPr>
          <p:nvPr>
            <p:ph type="ctrTitle"/>
          </p:nvPr>
        </p:nvSpPr>
        <p:spPr/>
        <p:txBody>
          <a:bodyPr/>
          <a:lstStyle/>
          <a:p>
            <a:r>
              <a:rPr lang="en-US" dirty="0"/>
              <a:t>Watch the </a:t>
            </a:r>
            <a:r>
              <a:rPr lang="en-US" dirty="0" err="1"/>
              <a:t>playposit</a:t>
            </a:r>
            <a:r>
              <a:rPr lang="en-US" dirty="0"/>
              <a:t> in TEAMS</a:t>
            </a:r>
          </a:p>
        </p:txBody>
      </p:sp>
    </p:spTree>
    <p:extLst>
      <p:ext uri="{BB962C8B-B14F-4D97-AF65-F5344CB8AC3E}">
        <p14:creationId xmlns:p14="http://schemas.microsoft.com/office/powerpoint/2010/main" val="3636202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2E0C8-0BFC-4399-B7C3-64463D78E2C5}"/>
              </a:ext>
            </a:extLst>
          </p:cNvPr>
          <p:cNvSpPr>
            <a:spLocks noGrp="1"/>
          </p:cNvSpPr>
          <p:nvPr>
            <p:ph type="title"/>
          </p:nvPr>
        </p:nvSpPr>
        <p:spPr/>
        <p:txBody>
          <a:bodyPr/>
          <a:lstStyle/>
          <a:p>
            <a:r>
              <a:rPr lang="en-US" dirty="0"/>
              <a:t>Revise your initial model</a:t>
            </a:r>
          </a:p>
        </p:txBody>
      </p:sp>
      <p:sp>
        <p:nvSpPr>
          <p:cNvPr id="3" name="TextBox 2">
            <a:extLst>
              <a:ext uri="{FF2B5EF4-FFF2-40B4-BE49-F238E27FC236}">
                <a16:creationId xmlns:a16="http://schemas.microsoft.com/office/drawing/2014/main" id="{532CE488-8724-4B0B-A67C-F9F541196CA6}"/>
              </a:ext>
            </a:extLst>
          </p:cNvPr>
          <p:cNvSpPr txBox="1"/>
          <p:nvPr/>
        </p:nvSpPr>
        <p:spPr>
          <a:xfrm>
            <a:off x="1199626" y="2768367"/>
            <a:ext cx="8724550" cy="646331"/>
          </a:xfrm>
          <a:prstGeom prst="rect">
            <a:avLst/>
          </a:prstGeom>
          <a:noFill/>
        </p:spPr>
        <p:txBody>
          <a:bodyPr wrap="square" rtlCol="0">
            <a:spAutoFit/>
          </a:bodyPr>
          <a:lstStyle/>
          <a:p>
            <a:r>
              <a:rPr lang="en-US" dirty="0"/>
              <a:t>Peer review – Share your final model with your lab table group.  Add any information they tell you is missing.</a:t>
            </a:r>
          </a:p>
        </p:txBody>
      </p:sp>
      <p:sp>
        <p:nvSpPr>
          <p:cNvPr id="4" name="TextBox 3">
            <a:extLst>
              <a:ext uri="{FF2B5EF4-FFF2-40B4-BE49-F238E27FC236}">
                <a16:creationId xmlns:a16="http://schemas.microsoft.com/office/drawing/2014/main" id="{DC1D0CB8-D8DC-4DE2-9B3A-464B590CE295}"/>
              </a:ext>
            </a:extLst>
          </p:cNvPr>
          <p:cNvSpPr txBox="1"/>
          <p:nvPr/>
        </p:nvSpPr>
        <p:spPr>
          <a:xfrm>
            <a:off x="639098" y="6006517"/>
            <a:ext cx="1005144" cy="369332"/>
          </a:xfrm>
          <a:prstGeom prst="rect">
            <a:avLst/>
          </a:prstGeom>
          <a:noFill/>
        </p:spPr>
        <p:txBody>
          <a:bodyPr wrap="square" rtlCol="0">
            <a:spAutoFit/>
          </a:bodyPr>
          <a:lstStyle/>
          <a:p>
            <a:r>
              <a:rPr lang="en-US" dirty="0"/>
              <a:t>8ESS1.1</a:t>
            </a:r>
          </a:p>
        </p:txBody>
      </p:sp>
    </p:spTree>
    <p:extLst>
      <p:ext uri="{BB962C8B-B14F-4D97-AF65-F5344CB8AC3E}">
        <p14:creationId xmlns:p14="http://schemas.microsoft.com/office/powerpoint/2010/main" val="17328748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4852ACC1E22440808C402C0C91CAD7" ma:contentTypeVersion="15" ma:contentTypeDescription="Create a new document." ma:contentTypeScope="" ma:versionID="eb4d465c4d61c1e9c9a67edadf1d4be1">
  <xsd:schema xmlns:xsd="http://www.w3.org/2001/XMLSchema" xmlns:xs="http://www.w3.org/2001/XMLSchema" xmlns:p="http://schemas.microsoft.com/office/2006/metadata/properties" xmlns:ns3="c856a6bc-12b5-4d26-a196-d933ad616d3d" xmlns:ns4="23ee004a-44b5-429e-b90a-d874061c14cc" targetNamespace="http://schemas.microsoft.com/office/2006/metadata/properties" ma:root="true" ma:fieldsID="8143eeb6480001d835dfb9d7064dbb67" ns3:_="" ns4:_="">
    <xsd:import namespace="c856a6bc-12b5-4d26-a196-d933ad616d3d"/>
    <xsd:import namespace="23ee004a-44b5-429e-b90a-d874061c14cc"/>
    <xsd:element name="properties">
      <xsd:complexType>
        <xsd:sequence>
          <xsd:element name="documentManagement">
            <xsd:complexType>
              <xsd:all>
                <xsd:element ref="ns3:SharedWithUsers" minOccurs="0"/>
                <xsd:element ref="ns3:SharingHintHash" minOccurs="0"/>
                <xsd:element ref="ns3:SharedWithDetails" minOccurs="0"/>
                <xsd:element ref="ns4:MediaServiceMetadata" minOccurs="0"/>
                <xsd:element ref="ns4:MediaServiceFastMetadata" minOccurs="0"/>
                <xsd:element ref="ns4:MediaServiceEventHashCode" minOccurs="0"/>
                <xsd:element ref="ns4:MediaServiceGenerationTime"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Location" minOccurs="0"/>
                <xsd:element ref="ns4:MediaLengthInSeconds"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56a6bc-12b5-4d26-a196-d933ad616d3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ee004a-44b5-429e-b90a-d874061c14c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23ee004a-44b5-429e-b90a-d874061c14cc" xsi:nil="true"/>
  </documentManagement>
</p:properties>
</file>

<file path=customXml/itemProps1.xml><?xml version="1.0" encoding="utf-8"?>
<ds:datastoreItem xmlns:ds="http://schemas.openxmlformats.org/officeDocument/2006/customXml" ds:itemID="{523C243F-9E8D-46DB-8535-2AB5F80F0E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56a6bc-12b5-4d26-a196-d933ad616d3d"/>
    <ds:schemaRef ds:uri="23ee004a-44b5-429e-b90a-d874061c14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DE9DCF-B261-4008-AEAF-D684AD699FA9}">
  <ds:schemaRefs>
    <ds:schemaRef ds:uri="http://schemas.microsoft.com/sharepoint/v3/contenttype/forms"/>
  </ds:schemaRefs>
</ds:datastoreItem>
</file>

<file path=customXml/itemProps3.xml><?xml version="1.0" encoding="utf-8"?>
<ds:datastoreItem xmlns:ds="http://schemas.openxmlformats.org/officeDocument/2006/customXml" ds:itemID="{12EDBA0C-F373-4297-928F-031220A95FBB}">
  <ds:schemaRefs>
    <ds:schemaRef ds:uri="http://schemas.microsoft.com/office/2006/documentManagement/types"/>
    <ds:schemaRef ds:uri="http://schemas.openxmlformats.org/package/2006/metadata/core-properties"/>
    <ds:schemaRef ds:uri="c856a6bc-12b5-4d26-a196-d933ad616d3d"/>
    <ds:schemaRef ds:uri="23ee004a-44b5-429e-b90a-d874061c14cc"/>
    <ds:schemaRef ds:uri="http://purl.org/dc/dcmitype/"/>
    <ds:schemaRef ds:uri="http://schemas.microsoft.com/office/infopath/2007/PartnerControls"/>
    <ds:schemaRef ds:uri="http://schemas.microsoft.com/office/2006/metadata/properties"/>
    <ds:schemaRef ds:uri="http://purl.org/dc/elements/1.1/"/>
    <ds:schemaRef ds:uri="http://purl.org/dc/term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11259</TotalTime>
  <Words>166</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Century Gothic</vt:lpstr>
      <vt:lpstr>Wingdings 3</vt:lpstr>
      <vt:lpstr>Ion Boardroom</vt:lpstr>
      <vt:lpstr>Exploring the Universe Day 3</vt:lpstr>
      <vt:lpstr>DQ</vt:lpstr>
      <vt:lpstr>Distant Galaxy Spectrums</vt:lpstr>
      <vt:lpstr>PowerPoint Presentation</vt:lpstr>
      <vt:lpstr>Watch the playposit in TEAMS</vt:lpstr>
      <vt:lpstr>Revise your initial model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the Universe Day 2</dc:title>
  <dc:creator>Lisa Meek</dc:creator>
  <cp:lastModifiedBy>Lisa Meek</cp:lastModifiedBy>
  <cp:revision>15</cp:revision>
  <dcterms:created xsi:type="dcterms:W3CDTF">2021-10-29T18:45:46Z</dcterms:created>
  <dcterms:modified xsi:type="dcterms:W3CDTF">2022-11-16T14:59:10Z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0x010100914852ACC1E22440808C402C0C91CAD7</vt:lpwstr>
  </property>
</Properties>
</file>